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62" r:id="rId5"/>
    <p:sldId id="299" r:id="rId6"/>
    <p:sldId id="260" r:id="rId7"/>
    <p:sldId id="261" r:id="rId8"/>
    <p:sldId id="259" r:id="rId9"/>
    <p:sldId id="263" r:id="rId10"/>
    <p:sldId id="264" r:id="rId11"/>
    <p:sldId id="291" r:id="rId12"/>
    <p:sldId id="296" r:id="rId13"/>
    <p:sldId id="297" r:id="rId14"/>
    <p:sldId id="298" r:id="rId15"/>
    <p:sldId id="302" r:id="rId16"/>
    <p:sldId id="266" r:id="rId17"/>
    <p:sldId id="267" r:id="rId18"/>
    <p:sldId id="268" r:id="rId19"/>
    <p:sldId id="269" r:id="rId20"/>
    <p:sldId id="271" r:id="rId21"/>
    <p:sldId id="303" r:id="rId22"/>
    <p:sldId id="278" r:id="rId23"/>
    <p:sldId id="273" r:id="rId24"/>
    <p:sldId id="274" r:id="rId25"/>
    <p:sldId id="275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2" r:id="rId34"/>
    <p:sldId id="300" r:id="rId35"/>
    <p:sldId id="301" r:id="rId36"/>
    <p:sldId id="294" r:id="rId37"/>
    <p:sldId id="295" r:id="rId38"/>
    <p:sldId id="27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2475" autoAdjust="0"/>
  </p:normalViewPr>
  <p:slideViewPr>
    <p:cSldViewPr snapToGrid="0">
      <p:cViewPr varScale="1">
        <p:scale>
          <a:sx n="84" d="100"/>
          <a:sy n="84" d="100"/>
        </p:scale>
        <p:origin x="115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исследования адаптации детей раннего возраста. 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исследование</a:t>
            </a:r>
            <a:r>
              <a:rPr lang="ru-RU" sz="22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принимало участие  20 детей.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методики:</a:t>
            </a:r>
            <a:r>
              <a:rPr lang="ru-RU" sz="22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К.Л. Печора</a:t>
            </a:r>
          </a:p>
          <a:p>
            <a:pPr>
              <a:defRPr/>
            </a:pPr>
            <a:endParaRPr lang="ru-RU" sz="22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ru-RU" sz="1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Легкая адаптация</c:v>
                </c:pt>
                <c:pt idx="1">
                  <c:v>Адаптация средней тяжести</c:v>
                </c:pt>
                <c:pt idx="2">
                  <c:v>Тяжелая адаптация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8-4303-B387-2484B7A5AB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Легкая адаптация</c:v>
                </c:pt>
                <c:pt idx="1">
                  <c:v>Адаптация средней тяжести</c:v>
                </c:pt>
                <c:pt idx="2">
                  <c:v>Тяжелая адаптация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</c:v>
                </c:pt>
                <c:pt idx="1">
                  <c:v>47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8-4303-B387-2484B7A5AB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Легкая адаптация</c:v>
                </c:pt>
                <c:pt idx="1">
                  <c:v>Адаптация средней тяжести</c:v>
                </c:pt>
                <c:pt idx="2">
                  <c:v>Тяжелая адаптация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</c:v>
                </c:pt>
                <c:pt idx="1">
                  <c:v>49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F8-4303-B387-2484B7A5A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945168"/>
        <c:axId val="428945496"/>
      </c:barChart>
      <c:catAx>
        <c:axId val="4289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945496"/>
        <c:crosses val="autoZero"/>
        <c:auto val="1"/>
        <c:lblAlgn val="ctr"/>
        <c:lblOffset val="100"/>
        <c:noMultiLvlLbl val="0"/>
      </c:catAx>
      <c:valAx>
        <c:axId val="42894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94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16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1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75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2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9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7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3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2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7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6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98CC8-CCF5-4FA1-BC8A-56E1FCA6204A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7D8E90-D502-4927-B793-EF95D503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255" y="392589"/>
            <a:ext cx="9008301" cy="63093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94»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19" y="2000217"/>
            <a:ext cx="9414749" cy="39492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адаптации и развития детей раннего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ctr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Алехина Е.Н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t="2352" r="1852" b="2939"/>
          <a:stretch/>
        </p:blipFill>
        <p:spPr>
          <a:xfrm>
            <a:off x="4992096" y="3691343"/>
            <a:ext cx="2303007" cy="26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135" y="635615"/>
            <a:ext cx="909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диагностический.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индивидуальных специфических особенностей ребенка;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0784" y="1158835"/>
            <a:ext cx="9381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прогнозирование дальнейшего плана действий;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содержания, форм и методов работы с каждым конкретным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работы: наблюдение, беседа с родителями,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мастер-класс для родителей.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Инструментарий: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адаптационные листы, перспективный план работы с родителями на адаптационный период.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можно увидеть возможные трудности и скорректировать процесс адаптации конкретно для каждого малыша. </a:t>
            </a:r>
          </a:p>
          <a:p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736x/d1/c7/f8/d1c7f863f28410ca2f42162db6f6fe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4" y="3750373"/>
            <a:ext cx="2468479" cy="2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ownloads\Задачи-по-работе-с-родителями-на-период-адап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02" y="3750373"/>
            <a:ext cx="2282213" cy="291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8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5701" y="552814"/>
            <a:ext cx="8497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практический.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и адаптация к ДОУ;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тактильных ощущений;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сотрудничество с родителями воспитанников.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5702" y="1825211"/>
            <a:ext cx="9568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работы: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 «Элементы песочной терапии в развитие детей раннего возраста».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основной блок работы с детьми, где непосредственно и происходит обучение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технике рисования песком. Данный вид деятельности достаточно эффективен, особенно в раннем возраста, так как многие дети ещё недостаточно хорошо владеют речью и затрудняются в словесном описании своих переживаний. Арт-терапия помогает переключать внимание ребёнка от его переживаний и «погружает» в сказочный мир песка.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813" y="4133536"/>
            <a:ext cx="3642296" cy="25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733838"/>
            <a:ext cx="9442639" cy="128089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поверхности сухого песка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4372" b="8009"/>
          <a:stretch/>
        </p:blipFill>
        <p:spPr>
          <a:xfrm>
            <a:off x="1210292" y="1536247"/>
            <a:ext cx="2855081" cy="39592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0293" y="5179947"/>
            <a:ext cx="3136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«Папины помощники».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b="8626"/>
          <a:stretch/>
        </p:blipFill>
        <p:spPr>
          <a:xfrm>
            <a:off x="4440281" y="1538744"/>
            <a:ext cx="3115440" cy="39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51387" y="5205388"/>
            <a:ext cx="1603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«Клад».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b="10881"/>
          <a:stretch/>
        </p:blipFill>
        <p:spPr>
          <a:xfrm>
            <a:off x="7930951" y="1536248"/>
            <a:ext cx="3256162" cy="39592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05738" y="5136248"/>
            <a:ext cx="1748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07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624" y="669830"/>
            <a:ext cx="9164172" cy="128089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«Дорожка для мышки»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b="9799"/>
          <a:stretch/>
        </p:blipFill>
        <p:spPr>
          <a:xfrm>
            <a:off x="5159630" y="1950720"/>
            <a:ext cx="2847075" cy="360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29238" y="5594639"/>
            <a:ext cx="25574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«Прыгают зайки»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93118" y="4579358"/>
            <a:ext cx="3592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«Змейка и червяки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b="8814"/>
          <a:stretch/>
        </p:blipFill>
        <p:spPr>
          <a:xfrm>
            <a:off x="8493118" y="1310275"/>
            <a:ext cx="2858779" cy="36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b="9672"/>
          <a:stretch/>
        </p:blipFill>
        <p:spPr>
          <a:xfrm>
            <a:off x="1788298" y="1310275"/>
            <a:ext cx="288491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b="8097"/>
          <a:stretch/>
        </p:blipFill>
        <p:spPr>
          <a:xfrm>
            <a:off x="836167" y="1820371"/>
            <a:ext cx="2798458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r="-1" b="12205"/>
          <a:stretch/>
        </p:blipFill>
        <p:spPr>
          <a:xfrm>
            <a:off x="8341836" y="1820371"/>
            <a:ext cx="2856522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b="9486"/>
          <a:stretch/>
        </p:blipFill>
        <p:spPr>
          <a:xfrm>
            <a:off x="4545767" y="706253"/>
            <a:ext cx="2855389" cy="3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5304" y="4306253"/>
            <a:ext cx="28258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Насыпашки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8" y="1358706"/>
            <a:ext cx="37658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«Песочная мельница»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11337" y="1358706"/>
            <a:ext cx="31175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«Спрячь игрушку»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229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338359"/>
            <a:ext cx="10561636" cy="319065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 –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контрольный.</a:t>
            </a:r>
            <a:b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индивидуальных специфических особенностей ребенка;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сравнительного анализа результатов.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наблюдение; составление профиля развития, сравнение с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прошлыми результатами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наблюдений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сравнительный анализ результатов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можно оценить качество работы,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проведённой педагогами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 и родителями воспитанников.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75" y="3286124"/>
            <a:ext cx="4189923" cy="295668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3663" y="3286124"/>
            <a:ext cx="4093083" cy="29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764507"/>
            <a:ext cx="9555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 проекта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песочной терапии необходимо соблюдать определённые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детьми: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Согласие и желание ребенка.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Специальная подготовка воспитателя, его творческий подход к проведению занятий.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У детей не должно быть аллергии на пыль от сухого песка, кожных заболеваний и порезов на руках.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как в индивидуальной, так и в подгрупповой форме. Оптимальная численность подгруппы – 2 – 4чел. Продолжительность каждого занятия – от 7 до 12 минут, в зависимости от возможностей и настроения ребёнка.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3" y="3457575"/>
            <a:ext cx="4672012" cy="32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3623" y="799743"/>
            <a:ext cx="99521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песочной терапии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при наличии специально организованной предметно – развивающей среды. В нашем детском саду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комната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игротерапии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работы с воспитанниками у нас есть  в наличии </a:t>
            </a:r>
            <a:r>
              <a:rPr lang="ru-RU" sz="2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световые столы для рисования песком; кварцевый и кинетический  песок; пластмассовые формочки, воронки, сита, ведерки, лопатки; камешки, маленькие фигурки животных и др. </a:t>
            </a:r>
          </a:p>
        </p:txBody>
      </p:sp>
      <p:pic>
        <p:nvPicPr>
          <p:cNvPr id="4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3886" y="2923401"/>
            <a:ext cx="5144579" cy="34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8488" y="827175"/>
            <a:ext cx="9299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Очень важно, до начала занятий, познакомить детей с правилами поведения во время игр с песком: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намеренно не выкидывать песок на пол;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бросаться песком; после игры надо помочь убрать игрушки на свои места.</a:t>
            </a:r>
          </a:p>
          <a:p>
            <a:pPr algn="just"/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Учитывая возрастные особенности раннего возраста, занятия с детьми мы проводим в утренние часы когда, дети готовы к экспериментированию. </a:t>
            </a:r>
          </a:p>
          <a:p>
            <a:pPr algn="just"/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свободного рисования мы отводим вечернее время, когда ребёнок с помощью взаимодействия с песком может снять напряжение, накопившееся за день.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4" y="3671888"/>
            <a:ext cx="4329112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192" y="755131"/>
            <a:ext cx="1008583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данные адаптационных периодов за 2019-2021 годы, можно констатировать следующее: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с лёгкой и средней степенью с каждым года увеличивается, благодаря системной работе педагогов группы раннего возраста;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нашего проекта  позволила значительно увеличить количество детей с облегчённой степенью адаптации;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активно включающихся в адаптационно-развивающие занятия, отмечается более низкий порог заболеваемости, чем у других детей. Возможно, это связано с тем, что они становятся менее подвержены стрессу, связанным с адаптацией к ДОУ; для родителей наших воспитанников очень важно знать и понимать, чем занимается их ребёнок в детском саду, за счёт каких внутренних ресурсов можно повысить компенсаторные возможности детского организма.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5"/>
          <a:stretch/>
        </p:blipFill>
        <p:spPr>
          <a:xfrm>
            <a:off x="2243138" y="3956007"/>
            <a:ext cx="2255710" cy="2644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5" r="-1" b="352"/>
          <a:stretch/>
        </p:blipFill>
        <p:spPr>
          <a:xfrm>
            <a:off x="8904963" y="3956007"/>
            <a:ext cx="2053550" cy="2644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4" t="65250" r="8215"/>
          <a:stretch/>
        </p:blipFill>
        <p:spPr>
          <a:xfrm>
            <a:off x="5360173" y="4100513"/>
            <a:ext cx="243786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582" y="197092"/>
            <a:ext cx="2328523" cy="307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 проекта: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2912" y="504484"/>
            <a:ext cx="10360532" cy="369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поступлении в дошкольное образовательное учреждение все дети переживают адаптационный стресс. Адаптивные возможности ребенка раннего возраста ограничены, поэтому резкий переход малыша в новую социальную ситуацию и длительное пребывание в стрессовом состоянии могут привести к эмоциональным нарушениям или замедлению темпа психофизического развития.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последнее время мы часто говорим и слышим об инновационных технологиях в работе с дошкольниками. Федеральный государственный образовательный стандарт дошкольного образования побуждает педагогов ДОУ к поиску инновационных, интересных методов и технологий в работе с детьми, которые обеспечивают их комфортное пребывание в условиях ДОУ. Одна из таких технологий – это песочная терапия. Песок - это универсальное средство для творчества и терапии, который оказывает развивающее действие на детей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Д.Ушинский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писал: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«Самая лучшая игрушка для детей – кучка песка!»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важная задача педагогов, помочь детям преодолеть стресс при поступлении в дошкольное учреждение и успешно адаптироваться к нему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 июль 2020г. – июль 2021г.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творческий, практический, игровой.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 проекта: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от 1,5 до 3 лет, воспитатели, педагог-психолог, родители.</a:t>
            </a:r>
            <a:endParaRPr lang="ru-RU" sz="14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b="12566"/>
          <a:stretch/>
        </p:blipFill>
        <p:spPr>
          <a:xfrm>
            <a:off x="9107704" y="3055113"/>
            <a:ext cx="2735740" cy="1851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4487" y="4501989"/>
            <a:ext cx="102289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1870">
              <a:spcBef>
                <a:spcPts val="395"/>
              </a:spcBef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адаптации</a:t>
            </a:r>
            <a:r>
              <a:rPr lang="ru-RU" sz="1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14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детском</a:t>
            </a:r>
            <a:r>
              <a:rPr lang="ru-RU" sz="14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саду</a:t>
            </a:r>
            <a:r>
              <a:rPr lang="ru-RU" sz="14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1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песком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способствует:</a:t>
            </a:r>
          </a:p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800"/>
              <a:tabLst>
                <a:tab pos="4895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Быстрому</a:t>
            </a:r>
            <a:r>
              <a:rPr lang="ru-RU" sz="1400" spc="-3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установлению</a:t>
            </a:r>
            <a:r>
              <a:rPr lang="ru-RU" sz="1400" spc="-6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доверительных</a:t>
            </a:r>
            <a:r>
              <a:rPr lang="ru-RU" sz="1400" spc="-1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отношений</a:t>
            </a:r>
            <a:r>
              <a:rPr lang="ru-RU" sz="1400" spc="-3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между</a:t>
            </a:r>
            <a:r>
              <a:rPr lang="ru-RU" sz="1400" spc="-4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воспитателем</a:t>
            </a:r>
            <a:r>
              <a:rPr lang="ru-RU" sz="1400" spc="-5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</a:t>
            </a:r>
            <a:r>
              <a:rPr lang="ru-RU" sz="1400" spc="-2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ребенком;</a:t>
            </a:r>
          </a:p>
          <a:p>
            <a:pPr lvl="0" algn="just">
              <a:spcAft>
                <a:spcPts val="0"/>
              </a:spcAft>
              <a:buSzPts val="1800"/>
              <a:tabLst>
                <a:tab pos="48958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Происходит</a:t>
            </a:r>
            <a:r>
              <a:rPr lang="ru-RU" sz="1400" spc="-40" dirty="0" smtClean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спонтанное</a:t>
            </a:r>
            <a:r>
              <a:rPr lang="ru-RU" sz="1400" spc="-5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снижение</a:t>
            </a:r>
            <a:r>
              <a:rPr lang="ru-RU" sz="1400" spc="-4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высокого</a:t>
            </a:r>
            <a:r>
              <a:rPr lang="ru-RU" sz="1400" spc="-5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уровня</a:t>
            </a:r>
            <a:r>
              <a:rPr lang="ru-RU" sz="1400" spc="-7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психического</a:t>
            </a:r>
            <a:r>
              <a:rPr lang="ru-RU" sz="1400" spc="-5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напряжения,</a:t>
            </a:r>
            <a:r>
              <a:rPr lang="ru-RU" sz="1400" spc="-6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как</a:t>
            </a:r>
            <a:r>
              <a:rPr lang="ru-RU" sz="1400" spc="-4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ребенка,</a:t>
            </a:r>
            <a:r>
              <a:rPr lang="ru-RU" sz="1400" spc="-5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так</a:t>
            </a:r>
            <a:r>
              <a:rPr lang="ru-RU" sz="1400" spc="-5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</a:t>
            </a:r>
            <a:r>
              <a:rPr lang="ru-RU" sz="1400" spc="-4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воспитателя;</a:t>
            </a:r>
          </a:p>
          <a:p>
            <a:pPr algn="just"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Ребенок</a:t>
            </a:r>
            <a:r>
              <a:rPr lang="ru-RU" sz="1400" spc="-10" dirty="0" smtClean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быстро</a:t>
            </a:r>
            <a:r>
              <a:rPr lang="ru-RU" sz="1400" spc="-2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</a:t>
            </a:r>
            <a:r>
              <a:rPr lang="ru-RU" sz="1400" spc="-1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осмысленно</a:t>
            </a:r>
            <a:r>
              <a:rPr lang="ru-RU" sz="1400" spc="-2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осваивает</a:t>
            </a:r>
            <a:r>
              <a:rPr lang="ru-RU" sz="1400" spc="-2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нормы,</a:t>
            </a:r>
            <a:r>
              <a:rPr lang="ru-RU" sz="1400" spc="-1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правила</a:t>
            </a:r>
            <a:r>
              <a:rPr lang="ru-RU" sz="1400" spc="-1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поведения</a:t>
            </a:r>
            <a:r>
              <a:rPr lang="ru-RU" sz="1400" spc="-2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</a:t>
            </a:r>
            <a:r>
              <a:rPr lang="ru-RU" sz="1400" spc="-1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общения</a:t>
            </a:r>
            <a:r>
              <a:rPr lang="ru-RU" sz="1400" spc="-1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</a:t>
            </a:r>
            <a:r>
              <a:rPr lang="ru-RU" sz="1400" spc="-1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группе</a:t>
            </a:r>
            <a:r>
              <a:rPr lang="ru-RU" sz="1400" dirty="0" smtClean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0695" lvl="0" algn="just">
              <a:spcAft>
                <a:spcPts val="0"/>
              </a:spcAft>
              <a:buSzPts val="1800"/>
              <a:tabLst>
                <a:tab pos="489585" algn="l"/>
              </a:tabLst>
            </a:pP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Ребенок</a:t>
            </a:r>
            <a:r>
              <a:rPr lang="ru-RU" sz="1400" spc="-4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</a:t>
            </a:r>
            <a:r>
              <a:rPr lang="ru-RU" sz="1400" spc="-3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помощью</a:t>
            </a:r>
            <a:r>
              <a:rPr lang="ru-RU" sz="1400" spc="-4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взрослого</a:t>
            </a:r>
            <a:r>
              <a:rPr lang="ru-RU" sz="1400" spc="-4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проигрывает</a:t>
            </a:r>
            <a:r>
              <a:rPr lang="ru-RU" sz="1400" spc="-5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психотравмирующие</a:t>
            </a:r>
            <a:r>
              <a:rPr lang="ru-RU" sz="1400" spc="-5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ситуации</a:t>
            </a:r>
            <a:r>
              <a:rPr lang="ru-RU" sz="1400" spc="-7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«Расставание</a:t>
            </a:r>
            <a:r>
              <a:rPr lang="ru-RU" sz="1400" spc="-5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</a:t>
            </a:r>
            <a:r>
              <a:rPr lang="ru-RU" sz="1400" spc="-3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родителями,</a:t>
            </a:r>
            <a:r>
              <a:rPr lang="ru-RU" sz="1400" spc="-5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встреча</a:t>
            </a:r>
            <a:r>
              <a:rPr lang="ru-RU" sz="1400" spc="-5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</a:t>
            </a:r>
            <a:r>
              <a:rPr lang="ru-RU" sz="1400" spc="-43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неизвестным»,</a:t>
            </a:r>
            <a:r>
              <a:rPr lang="ru-RU" sz="1400" spc="-1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осваивая</a:t>
            </a:r>
            <a:r>
              <a:rPr lang="ru-RU" sz="1400" spc="-1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позитивные</a:t>
            </a:r>
            <a:r>
              <a:rPr lang="ru-RU" sz="1400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способы поведения.</a:t>
            </a:r>
            <a:endParaRPr lang="ru-RU" sz="14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28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3986664"/>
              </p:ext>
            </p:extLst>
          </p:nvPr>
        </p:nvGraphicFramePr>
        <p:xfrm>
          <a:off x="2004568" y="78367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8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0889" y="566110"/>
            <a:ext cx="10004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Перенос традиционных педагогических занятий в песочницу даёт большой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воспитательный и образовательный эффект, нежели стандартные формы обучения 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Игры с песком могут быть мощным ресурсом предметно-развивающей среды в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группах раннего возраста. Игры с этими материалами оказывают существенное влияние на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эмоционального благополучия, т.к. помогают создать радостное настроение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установить первые контакты с ребенком, повышать жизненный тонус, снимать напряжение,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агрессию, состояние внутреннего дискомфорта у детей.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Разработанное нами  тематическое планирование, картотека арт- терапевтические упражнения могут быть использованы педагогами детского сада,  родителями.  (Приложение № 2).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0889" y="3459210"/>
            <a:ext cx="99048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ребёнок утром с желанием идёт в детский сад, а вечером – домой, если ребёнок с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нетерпением  ждёт, что интересного он сегодня увидит, в какое новое «путешествие» он сегодня отправится, то можно с уверенностью говорить о том, что цель, которую мы перед собой поставили, нами достигнута.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238" r="19972" b="14308"/>
          <a:stretch/>
        </p:blipFill>
        <p:spPr>
          <a:xfrm>
            <a:off x="4729163" y="4714875"/>
            <a:ext cx="3452792" cy="18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96649/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9615" y="542702"/>
            <a:ext cx="9665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525" y="1343698"/>
            <a:ext cx="110442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терапия, как средство адаптации и развития детей раннего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16213"/>
              </p:ext>
            </p:extLst>
          </p:nvPr>
        </p:nvGraphicFramePr>
        <p:xfrm>
          <a:off x="1100139" y="1971675"/>
          <a:ext cx="10387010" cy="421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258">
                  <a:extLst>
                    <a:ext uri="{9D8B030D-6E8A-4147-A177-3AD203B41FA5}">
                      <a16:colId xmlns:a16="http://schemas.microsoft.com/office/drawing/2014/main" val="3441021316"/>
                    </a:ext>
                  </a:extLst>
                </a:gridCol>
                <a:gridCol w="2087546">
                  <a:extLst>
                    <a:ext uri="{9D8B030D-6E8A-4147-A177-3AD203B41FA5}">
                      <a16:colId xmlns:a16="http://schemas.microsoft.com/office/drawing/2014/main" val="3651771146"/>
                    </a:ext>
                  </a:extLst>
                </a:gridCol>
                <a:gridCol w="2077402">
                  <a:extLst>
                    <a:ext uri="{9D8B030D-6E8A-4147-A177-3AD203B41FA5}">
                      <a16:colId xmlns:a16="http://schemas.microsoft.com/office/drawing/2014/main" val="3892151284"/>
                    </a:ext>
                  </a:extLst>
                </a:gridCol>
                <a:gridCol w="2077402">
                  <a:extLst>
                    <a:ext uri="{9D8B030D-6E8A-4147-A177-3AD203B41FA5}">
                      <a16:colId xmlns:a16="http://schemas.microsoft.com/office/drawing/2014/main" val="464226243"/>
                    </a:ext>
                  </a:extLst>
                </a:gridCol>
                <a:gridCol w="2077402">
                  <a:extLst>
                    <a:ext uri="{9D8B030D-6E8A-4147-A177-3AD203B41FA5}">
                      <a16:colId xmlns:a16="http://schemas.microsoft.com/office/drawing/2014/main" val="3154374011"/>
                    </a:ext>
                  </a:extLst>
                </a:gridCol>
              </a:tblGrid>
              <a:tr h="4123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1780"/>
                  </a:ext>
                </a:extLst>
              </a:tr>
              <a:tr h="11551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«Необыкновенные следы»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«День рождения Мишки»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«Грибы для ежика»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 гостях у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солнышка»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13173"/>
                  </a:ext>
                </a:extLst>
              </a:tr>
              <a:tr h="115518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«Новый забор для Петушка»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«Клад»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«Бусы для Кати»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«Дождик»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765894"/>
                  </a:ext>
                </a:extLst>
              </a:tr>
              <a:tr h="1492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«Кружатся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листья»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(опечатки»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 бабушки на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огороде»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«Овощи»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 бабушки в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саду»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«Фрукты»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«Подарок для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песочного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Человечка»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28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6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92463"/>
              </p:ext>
            </p:extLst>
          </p:nvPr>
        </p:nvGraphicFramePr>
        <p:xfrm>
          <a:off x="1536191" y="478505"/>
          <a:ext cx="9464040" cy="362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808">
                  <a:extLst>
                    <a:ext uri="{9D8B030D-6E8A-4147-A177-3AD203B41FA5}">
                      <a16:colId xmlns:a16="http://schemas.microsoft.com/office/drawing/2014/main" val="3234300167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569738784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895992651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3989122056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2255703501"/>
                    </a:ext>
                  </a:extLst>
                </a:gridCol>
              </a:tblGrid>
              <a:tr h="3693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47713"/>
                  </a:ext>
                </a:extLst>
              </a:tr>
              <a:tr h="7286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«Песочный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 ждет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«Игрушки»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«Домашние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животные»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Заюшкина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избушка»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530826"/>
                  </a:ext>
                </a:extLst>
              </a:tr>
              <a:tr h="11537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«Зима-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красавица»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(снежинки,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сугробы)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«Снеговики»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«Украсим новогоднею елочку»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«Поросенок Борька»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618563"/>
                  </a:ext>
                </a:extLst>
              </a:tr>
              <a:tr h="13662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Сказка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«Колобок»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(зверье)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«Норка для мышки»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«Спасение от злого великана»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«Прятки»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7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9614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68803"/>
              </p:ext>
            </p:extLst>
          </p:nvPr>
        </p:nvGraphicFramePr>
        <p:xfrm>
          <a:off x="1672871" y="808996"/>
          <a:ext cx="9714525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905">
                  <a:extLst>
                    <a:ext uri="{9D8B030D-6E8A-4147-A177-3AD203B41FA5}">
                      <a16:colId xmlns:a16="http://schemas.microsoft.com/office/drawing/2014/main" val="1890057486"/>
                    </a:ext>
                  </a:extLst>
                </a:gridCol>
                <a:gridCol w="1942905">
                  <a:extLst>
                    <a:ext uri="{9D8B030D-6E8A-4147-A177-3AD203B41FA5}">
                      <a16:colId xmlns:a16="http://schemas.microsoft.com/office/drawing/2014/main" val="3441175471"/>
                    </a:ext>
                  </a:extLst>
                </a:gridCol>
                <a:gridCol w="1942905">
                  <a:extLst>
                    <a:ext uri="{9D8B030D-6E8A-4147-A177-3AD203B41FA5}">
                      <a16:colId xmlns:a16="http://schemas.microsoft.com/office/drawing/2014/main" val="4074380587"/>
                    </a:ext>
                  </a:extLst>
                </a:gridCol>
                <a:gridCol w="1942905">
                  <a:extLst>
                    <a:ext uri="{9D8B030D-6E8A-4147-A177-3AD203B41FA5}">
                      <a16:colId xmlns:a16="http://schemas.microsoft.com/office/drawing/2014/main" val="1910966160"/>
                    </a:ext>
                  </a:extLst>
                </a:gridCol>
                <a:gridCol w="1942905">
                  <a:extLst>
                    <a:ext uri="{9D8B030D-6E8A-4147-A177-3AD203B41FA5}">
                      <a16:colId xmlns:a16="http://schemas.microsoft.com/office/drawing/2014/main" val="510737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0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«Раскопки»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«Веселые музыканты»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«Солнечный денек»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гостях у крота»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8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«Гнездышко для птички»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Повторюшки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«Курочка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Ряба»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«Домики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зверей»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1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«Фруктовый салат»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«Песочные фантазии»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«День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рождения зайчонка»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«Сказка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песке»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58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786" y="624110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5850" y="1905000"/>
            <a:ext cx="9958388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340" marR="301625" algn="ctr"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Картотека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7340" marR="307340" algn="ctr">
              <a:spcBef>
                <a:spcPts val="1405"/>
              </a:spcBef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арт-терапевтических</a:t>
            </a:r>
            <a:r>
              <a:rPr lang="ru-RU" sz="2200" b="1" i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игровых упражнений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s://avatars.mds.yandex.net/get-zen_doc/3475288/pub_5ef99ddb9c2c0f5ada16cfc5_5ef99e00a543d97b7011e667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69" y="3185890"/>
            <a:ext cx="5189030" cy="3499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352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388" y="843018"/>
            <a:ext cx="109859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marR="238125" algn="just">
              <a:spcBef>
                <a:spcPts val="5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Практическое</a:t>
            </a:r>
            <a:r>
              <a:rPr lang="ru-RU" sz="22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разработано </a:t>
            </a:r>
            <a:r>
              <a:rPr lang="ru-RU" sz="22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 дошкольных образовательных организаций,</a:t>
            </a:r>
            <a:r>
              <a:rPr lang="ru-RU" sz="2200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родителей. Пособие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 систему упражнений, эффективных для развития</a:t>
            </a:r>
            <a:r>
              <a:rPr lang="ru-RU" sz="22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психологической культуры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уровня их психологического</a:t>
            </a:r>
            <a:r>
              <a:rPr lang="ru-RU" sz="22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2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r>
              <a:rPr lang="ru-RU" sz="22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22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потенциала</a:t>
            </a:r>
            <a:r>
              <a:rPr lang="ru-RU" sz="22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видов искусства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Сборник упражнений универсален и подходит для работы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spc="-3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 любого</a:t>
            </a:r>
            <a:r>
              <a:rPr lang="ru-RU" sz="22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22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ocdn.eu/skapiec-products/images/9ae39481b0ebce7300f869eff24233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966676"/>
            <a:ext cx="4934902" cy="36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530600"/>
            <a:ext cx="10758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Детская</a:t>
            </a:r>
            <a:r>
              <a:rPr lang="ru-RU" sz="20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эффективный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психологической  </a:t>
            </a:r>
            <a:r>
              <a:rPr lang="ru-RU" sz="2000" spc="-3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основанный на творчестве и игре. Другими словами, это – лечение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500" marR="48006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арт - терапии состоит в гармонизации развития личности</a:t>
            </a:r>
            <a:r>
              <a:rPr lang="ru-RU" sz="20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самовыражения</a:t>
            </a:r>
            <a:r>
              <a:rPr lang="ru-RU" sz="2000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самопознания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50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r>
              <a:rPr lang="ru-RU" sz="2000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несложных,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скорее</a:t>
            </a:r>
            <a:r>
              <a:rPr lang="ru-RU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напоминающих</a:t>
            </a:r>
            <a:r>
              <a:rPr lang="ru-RU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</a:t>
            </a:r>
            <a:r>
              <a:rPr lang="ru-RU" sz="2000" spc="-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шалости, упражнений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можно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диагностировать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душевное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любого </a:t>
            </a:r>
            <a:r>
              <a:rPr lang="ru-RU" sz="2000" spc="-3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 (взрослого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ребёнка),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и успешно бороться со многими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нервными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расстройствами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50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lang="ru-RU" sz="20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 а также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0955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знакомство</a:t>
            </a:r>
            <a:r>
              <a:rPr lang="ru-RU" sz="20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со</a:t>
            </a:r>
            <a:r>
              <a:rPr lang="ru-RU" sz="20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своим</a:t>
            </a:r>
            <a:r>
              <a:rPr lang="ru-RU" sz="20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внутренним</a:t>
            </a:r>
            <a:r>
              <a:rPr lang="ru-RU" sz="20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«я»; формирование</a:t>
            </a:r>
            <a:r>
              <a:rPr lang="ru-RU" sz="20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представления</a:t>
            </a:r>
            <a:r>
              <a:rPr lang="ru-RU" sz="20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</a:t>
            </a:r>
            <a:r>
              <a:rPr lang="ru-RU" sz="2000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себе,</a:t>
            </a:r>
            <a:r>
              <a:rPr lang="ru-RU" sz="2000" spc="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как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</a:t>
            </a:r>
            <a:r>
              <a:rPr lang="ru-RU" sz="20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личности;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создание</a:t>
            </a:r>
            <a:r>
              <a:rPr lang="ru-RU" sz="2000" spc="-4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позитивного </a:t>
            </a:r>
            <a:r>
              <a:rPr lang="ru-RU" sz="2000" dirty="0" err="1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самовосприятия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обучение</a:t>
            </a:r>
            <a:r>
              <a:rPr lang="ru-RU" sz="2000" spc="-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выражению</a:t>
            </a:r>
            <a:r>
              <a:rPr lang="ru-RU" sz="20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своих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чувств</a:t>
            </a:r>
            <a:r>
              <a:rPr lang="ru-RU" sz="20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2000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эмоций;</a:t>
            </a:r>
          </a:p>
          <a:p>
            <a:pPr marL="342900" lvl="0" indent="-342900" algn="just">
              <a:spcBef>
                <a:spcPts val="1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снятие</a:t>
            </a:r>
            <a:r>
              <a:rPr lang="ru-RU" sz="20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психоэмоционального</a:t>
            </a:r>
            <a:r>
              <a:rPr lang="ru-RU" sz="20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напряжения;</a:t>
            </a:r>
          </a:p>
          <a:p>
            <a:pPr marL="342900" marR="471805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развитие мелкой моторики, коммуникативных навыков, </a:t>
            </a:r>
            <a:r>
              <a:rPr lang="ru-RU" sz="20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образного </a:t>
            </a:r>
            <a:r>
              <a:rPr lang="ru-RU" sz="2000" spc="-34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мышления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способностей</a:t>
            </a:r>
            <a:r>
              <a:rPr lang="ru-RU" sz="2000" spc="-1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 различным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видам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творческой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1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8231" y="839683"/>
            <a:ext cx="7525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340" marR="301625" algn="ctr">
              <a:spcBef>
                <a:spcPts val="980"/>
              </a:spcBef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22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ru-RU" sz="22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арт-терапии</a:t>
            </a:r>
            <a:r>
              <a:rPr lang="ru-RU" sz="22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lang="ru-RU" sz="22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200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он: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" y="1824568"/>
            <a:ext cx="108830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9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предоставляет</a:t>
            </a:r>
            <a:r>
              <a:rPr lang="ru-RU" sz="22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возможность</a:t>
            </a:r>
            <a:r>
              <a:rPr lang="ru-RU" sz="22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для</a:t>
            </a:r>
            <a:r>
              <a:rPr lang="ru-RU" sz="22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выражения</a:t>
            </a:r>
            <a:r>
              <a:rPr lang="ru-RU" sz="2200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агрессивных</a:t>
            </a:r>
            <a:r>
              <a:rPr lang="ru-RU" sz="22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чувств</a:t>
            </a:r>
            <a:r>
              <a:rPr lang="ru-RU" sz="22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социально-приемлемой</a:t>
            </a:r>
            <a:r>
              <a:rPr lang="ru-RU" sz="22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манере:</a:t>
            </a:r>
            <a:r>
              <a:rPr lang="ru-RU" sz="22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рисование,</a:t>
            </a:r>
            <a:r>
              <a:rPr lang="ru-RU" sz="22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живопись,</a:t>
            </a:r>
            <a:r>
              <a:rPr lang="ru-RU" sz="22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ru-RU" sz="22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200" spc="-3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безопасными</a:t>
            </a:r>
            <a:r>
              <a:rPr lang="ru-RU" sz="22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lang="ru-RU" sz="2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разрядки</a:t>
            </a:r>
            <a:r>
              <a:rPr lang="ru-RU" sz="2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напряжения;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ускоряет прогресс</a:t>
            </a:r>
            <a:r>
              <a:rPr lang="ru-RU" sz="22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</a:t>
            </a:r>
            <a:r>
              <a:rPr lang="ru-RU" sz="22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терапии:</a:t>
            </a:r>
            <a:r>
              <a:rPr lang="ru-RU" sz="2200" spc="-4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подсознательные</a:t>
            </a:r>
            <a:r>
              <a:rPr lang="ru-RU" sz="22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конфликты</a:t>
            </a:r>
            <a:r>
              <a:rPr lang="ru-RU" sz="22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lang="ru-RU" sz="2200" spc="-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переживания</a:t>
            </a:r>
            <a:r>
              <a:rPr lang="ru-RU" sz="22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легче</a:t>
            </a:r>
            <a:r>
              <a:rPr lang="ru-RU" sz="22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выражаются</a:t>
            </a:r>
            <a:r>
              <a:rPr lang="ru-RU" sz="22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ru-RU" sz="22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зрительных </a:t>
            </a:r>
            <a:r>
              <a:rPr lang="ru-RU" sz="2200" spc="-3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8763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позволяет</a:t>
            </a:r>
            <a:r>
              <a:rPr lang="ru-RU" sz="22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работать</a:t>
            </a:r>
            <a:r>
              <a:rPr lang="ru-RU" sz="22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</a:t>
            </a:r>
            <a:r>
              <a:rPr lang="ru-RU" sz="22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мыслями</a:t>
            </a:r>
            <a:r>
              <a:rPr lang="ru-RU" sz="2200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2200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чувствами,</a:t>
            </a:r>
            <a:r>
              <a:rPr lang="ru-RU" sz="22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которые</a:t>
            </a:r>
            <a:r>
              <a:rPr lang="ru-RU" sz="2200" spc="-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кажутся</a:t>
            </a:r>
            <a:r>
              <a:rPr lang="ru-RU" sz="2200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непреодолимыми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помогает укрепить</a:t>
            </a:r>
            <a:r>
              <a:rPr lang="ru-RU" sz="22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взаимоотношения</a:t>
            </a:r>
            <a:r>
              <a:rPr lang="ru-RU" sz="22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между</a:t>
            </a:r>
            <a:r>
              <a:rPr lang="ru-RU" sz="2200" spc="-4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участниками;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способствует</a:t>
            </a:r>
            <a:r>
              <a:rPr lang="ru-RU" sz="22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возникновению</a:t>
            </a:r>
            <a:r>
              <a:rPr lang="ru-RU" sz="2200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чувства</a:t>
            </a:r>
            <a:r>
              <a:rPr lang="ru-RU" sz="22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внутреннего</a:t>
            </a:r>
            <a:r>
              <a:rPr lang="ru-RU" sz="2200" spc="-4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контроля</a:t>
            </a:r>
            <a:r>
              <a:rPr lang="ru-RU" sz="22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22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порядка;</a:t>
            </a:r>
          </a:p>
          <a:p>
            <a:pPr marL="342900" lvl="0" indent="-342900" algn="just">
              <a:spcBef>
                <a:spcPts val="1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развивает</a:t>
            </a:r>
            <a:r>
              <a:rPr lang="ru-RU" sz="22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22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усиливает</a:t>
            </a:r>
            <a:r>
              <a:rPr lang="ru-RU" sz="22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внимание</a:t>
            </a:r>
            <a:r>
              <a:rPr lang="ru-RU" sz="2200" spc="-4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</a:t>
            </a:r>
            <a:r>
              <a:rPr lang="ru-RU" sz="22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чувствам;</a:t>
            </a:r>
          </a:p>
          <a:p>
            <a:pPr marL="342900" marR="400685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усиливает</a:t>
            </a:r>
            <a:r>
              <a:rPr lang="ru-RU" sz="2200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ощущение</a:t>
            </a:r>
            <a:r>
              <a:rPr lang="ru-RU" sz="2200" spc="-4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собственной</a:t>
            </a:r>
            <a:r>
              <a:rPr lang="ru-RU" sz="2200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личностной</a:t>
            </a:r>
            <a:r>
              <a:rPr lang="ru-RU" sz="2200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ценности,</a:t>
            </a:r>
            <a:r>
              <a:rPr lang="ru-RU" sz="22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повышает</a:t>
            </a:r>
            <a:r>
              <a:rPr lang="ru-RU" sz="2200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художественную</a:t>
            </a:r>
            <a:r>
              <a:rPr lang="ru-RU" sz="2200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компетентность.</a:t>
            </a:r>
            <a:endParaRPr lang="ru-RU" sz="22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8760" y="664155"/>
            <a:ext cx="103510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 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 в своей работе с детьми раннего возраста мы используем такой вид деятельности как арт-терапия. </a:t>
            </a:r>
          </a:p>
          <a:p>
            <a:pPr algn="just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в педагогике – это инновационное направление, которое в большинстве случаев осуществляется невербальными методами. В отличие от вербальных методов взаимодействия с детьми арт-терапия обладает рядом преимуществ: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образования, в связи с ведением новых ФГОС ДО,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внедрения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методов и технологий работы с детьми для успешной реализации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задач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образовательных областях, как социально-коммуникативном,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познавательном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художественно-эстетическом развитии.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тактильного материала – песка 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светопесочных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обучающих, развивающих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технология успешно применяется в таких направлениях работы,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возраста, развитие творческого потенциала и коррекция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воспитанника.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r="-2619" b="10087"/>
          <a:stretch/>
        </p:blipFill>
        <p:spPr>
          <a:xfrm>
            <a:off x="2661101" y="4032504"/>
            <a:ext cx="3896862" cy="2660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63" y="4032504"/>
            <a:ext cx="2428684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263" y="310670"/>
            <a:ext cx="686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340" marR="302895" algn="ctr">
              <a:spcBef>
                <a:spcPts val="98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бывают</a:t>
            </a:r>
            <a:r>
              <a:rPr lang="ru-RU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</a:t>
            </a:r>
            <a:r>
              <a:rPr lang="ru-RU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терапии?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0138" y="828676"/>
            <a:ext cx="10887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82245" lvl="0" indent="-342900" algn="just">
              <a:spcBef>
                <a:spcPts val="91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Изотерапия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рисование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цветным песком, пальчиками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зеркале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</a:t>
            </a:r>
            <a:r>
              <a:rPr lang="ru-RU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бумаге,</a:t>
            </a:r>
            <a:r>
              <a:rPr lang="ru-RU" spc="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пластилиновое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рисование;</a:t>
            </a:r>
          </a:p>
          <a:p>
            <a:pPr marL="342900" marR="419100" lvl="0" indent="-342900" algn="just"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Цветотерапия</a:t>
            </a: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 (</a:t>
            </a:r>
            <a:r>
              <a:rPr lang="ru-RU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хромотерапия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) - это направление, при котором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используется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воздействие</a:t>
            </a:r>
            <a:r>
              <a:rPr lang="ru-RU" spc="-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цветовой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гаммы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психоэмоциональное</a:t>
            </a:r>
            <a:r>
              <a:rPr lang="ru-RU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состояние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дошкольника,</a:t>
            </a:r>
            <a:r>
              <a:rPr lang="ru-RU" spc="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 его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самочувствие.;</a:t>
            </a:r>
          </a:p>
          <a:p>
            <a:pPr marL="342900" marR="55245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Сказкотерапия</a:t>
            </a:r>
            <a:r>
              <a:rPr lang="ru-RU" b="1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—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это</a:t>
            </a:r>
            <a:r>
              <a:rPr lang="ru-RU" spc="-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способ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корректирования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детских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проблем</a:t>
            </a:r>
            <a:r>
              <a:rPr lang="ru-RU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психологического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характера.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Смысл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заключается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том, что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для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рассказывается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сказка, героем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сам.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в самом повествовании сказки для главного героя продуманы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трудности,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которыми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непременно  справиться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0138" y="2957513"/>
            <a:ext cx="107727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8585" lvl="0" indent="-342900" algn="just">
              <a:spcBef>
                <a:spcPts val="33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Песочная терапия.</a:t>
            </a:r>
            <a:r>
              <a:rPr lang="ru-RU" b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Игра с песком - это естественная и доступная для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каждого</a:t>
            </a:r>
            <a:r>
              <a:rPr lang="ru-RU" spc="-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ребенка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форма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деятельности.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Ребенок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часто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словами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не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может</a:t>
            </a:r>
            <a:r>
              <a:rPr lang="ru-RU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выразить свои переживания, страхи, и тут ему на помощь приходят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игры с песком. Проигрывая взволновавшие его ситуации с помощью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игрушечных фигурок, создавая картину собственного мира из песка,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ребенок</a:t>
            </a:r>
            <a:r>
              <a:rPr lang="ru-RU" spc="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освобождается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от</a:t>
            </a:r>
            <a:r>
              <a:rPr lang="ru-RU" spc="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напряжения.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А</a:t>
            </a:r>
            <a:r>
              <a:rPr lang="ru-RU" spc="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самое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главное</a:t>
            </a:r>
            <a:r>
              <a:rPr lang="ru-RU" spc="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он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приобретает бесценный опыт символического разрешения множества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жизненных ситуаций, ведь в настоящей сказке все заканчивается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хорошо;</a:t>
            </a:r>
          </a:p>
          <a:p>
            <a:pPr marL="342900" marR="283845" lvl="0" indent="-342900" algn="just">
              <a:spcBef>
                <a:spcPts val="1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Терапия</a:t>
            </a:r>
            <a:r>
              <a:rPr lang="ru-RU" b="1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водой.</a:t>
            </a:r>
            <a:r>
              <a:rPr lang="ru-RU" b="1" spc="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Вода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–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первый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любимый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всеми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детьми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объект для</a:t>
            </a:r>
            <a:r>
              <a:rPr lang="ru-RU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исследования. Первое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вещество,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 которым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</a:t>
            </a:r>
            <a:r>
              <a:rPr lang="ru-RU" spc="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удовольствием</a:t>
            </a:r>
          </a:p>
          <a:p>
            <a:pPr marL="342900" marR="283845" lvl="0" indent="-342900" algn="just">
              <a:spcBef>
                <a:spcPts val="1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знакомится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вода.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приятные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ощущения,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рецепторы,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предоставляет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 неограниченные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познавательной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Ценность технологии заключается в том, что игры с водой один из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приятных способов обучения.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эту технологию для познавательно, речевого развития,</a:t>
            </a:r>
            <a:r>
              <a:rPr lang="ru-RU" spc="-3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эмоционального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ребенка,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трудностях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адаптацией;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75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288" y="1204091"/>
            <a:ext cx="10211562" cy="2023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099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Игротерапия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– воздействие на детей с использованием игр. Игра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имеет сильное влияние на развитие личности ребенка, способствует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развитию общения, коммуникации, созданию близких отношений,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повышает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самооценку.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игре</a:t>
            </a:r>
            <a:r>
              <a:rPr lang="ru-RU" spc="-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формируется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произвольное</a:t>
            </a:r>
            <a:r>
              <a:rPr lang="ru-RU" spc="-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поведение</a:t>
            </a:r>
            <a:r>
              <a:rPr lang="ru-RU" spc="-33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ребенка,</a:t>
            </a:r>
            <a:r>
              <a:rPr lang="ru-RU" spc="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его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социализация;</a:t>
            </a:r>
          </a:p>
          <a:p>
            <a:pPr marL="342900" lvl="0" indent="-342900" algn="just">
              <a:lnSpc>
                <a:spcPts val="1605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ru-RU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Музыкотерапия</a:t>
            </a:r>
            <a:r>
              <a:rPr lang="ru-RU" b="1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–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один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из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методов,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который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укрепляет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здоровье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доставляет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удовольствие.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творчества, фантазии. Мелодия действует особенно эффективно для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гиперактивных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интерес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окружающему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миру, способствует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4463" y="3100388"/>
            <a:ext cx="9958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42735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с помощью средств арт-терапии проводятся в индивидуальной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pc="-3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групповой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форме,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самостоятельной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algn="just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Важно,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занятий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терапией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требуется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специальной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подготовки.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детьми при помощи арт - терапии проходит очень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плодотворно и интересно. Занятия строятся на игровом сюжете, где 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выполняют определенные задания педагога. Эта замечательная форма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включить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него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ряд речевых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игр,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упражнений,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коррекцию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речи,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познавательных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психических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процессов,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31686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1675" y="757238"/>
            <a:ext cx="7837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ctr">
              <a:spcBef>
                <a:spcPts val="375"/>
              </a:spcBef>
            </a:pPr>
            <a:r>
              <a:rPr lang="ru-RU" sz="2200" b="1" kern="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Арт-терапевтические</a:t>
            </a:r>
            <a:r>
              <a:rPr lang="ru-RU" sz="2200" b="1" kern="0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kern="0" spc="-3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игровые </a:t>
            </a:r>
            <a:r>
              <a:rPr lang="ru-RU" sz="2200" b="1" kern="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</a:t>
            </a:r>
            <a:endParaRPr lang="ru-RU" sz="2200" b="1" u="sng" kern="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9616" y="1166843"/>
            <a:ext cx="1017327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«Песочный дождик»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регуляция мышечного напряжения, расслабление.</a:t>
            </a:r>
          </a:p>
          <a:p>
            <a:pPr indent="44958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фея: « В моей стране может идти необычный песочный дождик и дуть песочный ветер. Это очень приятно. Вы сами можете устроить такой дождь и ветер. Смотрите, как это происходит»:</a:t>
            </a:r>
          </a:p>
          <a:p>
            <a:pPr indent="44958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1. Ребенок медленно, а затем быстро сыплет песок из своего кулачка в песочницу, на ладонь взрослого, на свою ладонь.</a:t>
            </a:r>
          </a:p>
          <a:p>
            <a:pPr indent="44958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 Ребенок закрывает глаза и кладет на песок ладонь с расставленными пальчиками, взрослый сыплет песок на какой-либо палец (называя его), а ребенок по возможности повторяет. Затем они меняются (ребёнок сыплет песок на пальцы взрослого и по возможности вместе проговаривают названия пальчиков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49580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«Ныряние» </a:t>
            </a:r>
          </a:p>
          <a:p>
            <a:pPr indent="44958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Погружение в песок рук («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заныривание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ладонями»). Руки двигаются сверху вниз. Игру можно проводить одной или двумя руками.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пловца, два удальца</a:t>
            </a:r>
          </a:p>
          <a:p>
            <a:pPr indent="44958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море синее ныряют,</a:t>
            </a:r>
          </a:p>
          <a:p>
            <a:pPr indent="44958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пловца, два удальца</a:t>
            </a:r>
          </a:p>
          <a:p>
            <a:pPr indent="44958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море ножками болтают.</a:t>
            </a:r>
          </a:p>
          <a:p>
            <a:pPr indent="449580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184" y="2383536"/>
            <a:ext cx="9035731" cy="7071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«Дворник»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Закапывание в песок одной руки другой поглаживающими движениями  ( «наметаем» песок одной ладонью на другую) и наоборот, осторожное очищение ладошки от песка.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 дворник  из ворот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словно кисть, метлу берет.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эту лицу, и ту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Метлой раскрасит в чистоту!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«Тесто»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Поочередное движения: захват песка в кулачки, рубящие движения ребрами ладоней по песку, похлопывание ладонями по песку.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 тесто мы замесим,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испечь пирог нам вместе.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тесто поразмять,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тесто нам помять,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тесто порубить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немножечко побить.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46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275" y="578948"/>
            <a:ext cx="97326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«Норки для мышки»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вместе с взрослым копает небольшие ямки — норки руками или совочком. Затем педагог обыгрывает постройку с помощью игрушки. Например, педагог берет игрушечную мышку в руки, имитируя ее писк. Затем ее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«мышка-норушка»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пробирается в каждую норку и хвалит ребенка за то, что он сделал для нее замечательные домики. Домики можно делать и для других игрушек — зайчиков, лисят, медвежат и пр.</a:t>
            </a:r>
          </a:p>
          <a:p>
            <a:pPr algn="just"/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пеку, пеку, пеку»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«выпекает" из песка разнообразные изделия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(булочки, пирожки, тортики)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малыш может использовать разнообразные формочки, насыпая в них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утрамбовывая их рукой или совочком. Пирожки можно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«выпекать»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руками, перекладывая мокрый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одной ладошки в другую. Затем ребенок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«угощает»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пирожками гостей, кукол.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7275" y="3779825"/>
            <a:ext cx="97726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Насыпание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пересыпание»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тактильно-кинестетическую чувствительность, воспитывать положительное отношение к играм с песком.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предлагается, с помощью педагога, насыпать сухой песок в бутылку. В одну с помощью воронки, а в другую без воронки. Педагог отмечает, что в бутылку, где была воронка, песка насыпалось больше и аккуратней, чем в бутылку без воронки. Песок принимает форму ёмкости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«Заборчики».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Малыш  руками  лепит  заборчики  по  кругу.  За  таким  забором  можно спрятать зайку от злого серого волка.</a:t>
            </a:r>
          </a:p>
          <a:p>
            <a:pPr algn="just"/>
            <a:endParaRPr lang="ru-RU" sz="1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199" y="419597"/>
            <a:ext cx="928687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«Узоры на песке двумя руками»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межполушарных связей, мелкой моторики рук.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в руки две кисточки. Рисуем двумя руками (кисточками) одновременно на песке разные узоры — дождик, солнце, тучу и т.д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Игра-упражнение 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превращение»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знакомство с техническим приемам и способам изображения с использованием песка, развитие воображения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на песке круг и спросите ребенка, на что он похож, а затем попросите  дорисовать картинку, так чтобы стало сразу понятно, что это такое. Круг может превратиться в солнышко, часы, колесо, лицо и др. (аналогично выполняются задания с квадратом, треугольником, овалом).</a:t>
            </a:r>
            <a:endParaRPr lang="ru-RU" sz="22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2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325" y="1322832"/>
            <a:ext cx="9127171" cy="92659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«Рисование из кулачка»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в кулачок песок и медленно его высыпать . Руку  при этом приподнимать и отпускать. Пусть малыш увидит, что песок ложится по-разному. Чем ниже рука, тем более темнее и плотным получится изображение, чем выше-тем размытее и прозрачнее. Усложнить игру можно, если показать малышу, что песок можно сыпать в виде линий, каракулей. Под световой стол или поднос с прозрачным дном можно помещать изображения ( прямая линия, круг, зигзаг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Малышу  будет интересно их засыпать, обводя и одновременно тренируя свою руку.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 действия ребенка можно сопровождать присказкой: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Кулачок- волшебник, ты рисуй, рисуй, рисуй!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Кулачок-волшебник, нам кружочек нарисуй!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 –волшебник, нам полоску нарисуй!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Кулачок-волшебник, ты зигзаг нам нарисуй!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Кулачок-волшебник, ты квадрат нам нарисуй!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90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0213" y="582091"/>
            <a:ext cx="91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</a:t>
            </a:r>
            <a:r>
              <a:rPr lang="ru-RU" sz="22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22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22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занятий</a:t>
            </a:r>
            <a:r>
              <a:rPr lang="ru-RU" sz="22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мокрым</a:t>
            </a:r>
            <a:r>
              <a:rPr lang="ru-RU" sz="22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песком</a:t>
            </a:r>
            <a:endParaRPr lang="ru-RU" sz="2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7262" y="1433654"/>
            <a:ext cx="103727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699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для работы с мокрым песком должны иметь клеенчатые передники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699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Вода, которой увлажняется песок, должна быть теплой. 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699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каждым занятием температуру воды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постепенно снижать, что бы одновременно происходило дополнительное закаливание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9925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257925" y="3485546"/>
            <a:ext cx="4086225" cy="2752725"/>
            <a:chOff x="11729" y="-227"/>
            <a:chExt cx="6435" cy="43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9" y="-227"/>
              <a:ext cx="3274" cy="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8" y="1981"/>
              <a:ext cx="3831" cy="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 rot="10800000" flipV="1">
            <a:off x="800099" y="2949764"/>
            <a:ext cx="10672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Рядом с песочницей должна быть чистая вода и салфетки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742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9453" y="240182"/>
            <a:ext cx="66303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9333" y="648543"/>
            <a:ext cx="92846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1.Айсина Р., Дедкова В.,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Хачатурова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Е. Социализация и адаптация детей раннего возраста / Ребенок в детском саду. – 2003 – № 5 – с.49 – 53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Айсина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Р., Дедкова В.,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Хачатурова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Е. Социализация и адаптация детей раннего возраста / Ребенок в детском саду. – 2003 – № 6 – с.46 –51.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Вахрамеев В.В. Арт-песочница. – Череповец, сб. метод. материалов, 2014 г., 21 с.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Грабенко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 М.,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-Евстигнеева Т. Д. «Чудеса на песке. Песочная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– СПб.: Институт специальной педагогики и психологии, 1998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5 .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Грабенко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 М.,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-Евстигнеева Т. Д. «Чудеса на песке: Практикум по песочной терапии». СПб.: Речь, 2005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Диагностика в детском саду. Под редакцией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Ничипорюк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Е.А.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Посевиной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Г.Д. – Ростов – на – Дону, Феникс, 2004 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052" y="317795"/>
            <a:ext cx="99761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преимущественно невербальный метод общения. Это делает ее особенно ценной для детей раннего возраста, которые недостаточно хорошо владеют речью и затрудняются в словесном описании своих переживаний.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мощным средством сближения педагогами со своими воспитанниками, это очень ценно в ситуации налаживания контакта с детьми раннего возраста в период адаптации.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средством свободного самовыражения.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практический опыт прошлых лет, мы пришли к выводу о необходимости использования в работе с детьми новых форм взаимодействия.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b="1631"/>
          <a:stretch/>
        </p:blipFill>
        <p:spPr>
          <a:xfrm>
            <a:off x="4100513" y="4396752"/>
            <a:ext cx="3486150" cy="2461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95" y="2543970"/>
            <a:ext cx="2496692" cy="32567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5336" y="2297144"/>
            <a:ext cx="7808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4.Занятие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деятельностью (лепка, игра, рисование красками, карандашами,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песком и др.) - естественное занятие для любого ребенка, поэтому арт-терапия не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ограничений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использовании.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1638" y="3374362"/>
            <a:ext cx="8080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средством свободного самовыражения.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практический опыт прошлых лет, мы пришли к выводу о необходимости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в работе с детьми новых форм взаимодействия. Среди многих арт-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терапевтических методов мы выбрали песочную терапию - технику рисования песком.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344" y="605040"/>
            <a:ext cx="9710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арт-терапевтических методов в работе с детьми мы используем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формы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работы: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метод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элементы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ребенку общаться со взрослым опосредованно,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кукольный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 (Песочный человечек), что стимулирует ребенка 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установлению контакта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взрослыми и сверстниками.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структуру занятий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 возникновения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ощущения чуда, сказки в момент игры с кукольным персонажем.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эффективен особенно в период раннего детства, когда ребёнок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доверяет взрослому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верит ему безусловно, что помогает наладить педагогу более тесный контакт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ребёнком, учитывая его индивидуальные особенности.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amdou14.ucoz.org/pesochnye_chelovec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937" r="4178" b="4463"/>
          <a:stretch/>
        </p:blipFill>
        <p:spPr bwMode="auto">
          <a:xfrm>
            <a:off x="3985069" y="3667049"/>
            <a:ext cx="4515993" cy="29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5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464" y="162256"/>
            <a:ext cx="9738360" cy="18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</a:pPr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эмоционального напряжения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раннего возраста в период адаптации.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Снизить у детей тревожность, перепады настроения.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положительный эмоциональный микроклимат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 детей тактильные ощущения.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91" y="3584244"/>
            <a:ext cx="4132883" cy="3099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59601" r="52486" b="10602"/>
          <a:stretch/>
        </p:blipFill>
        <p:spPr>
          <a:xfrm>
            <a:off x="7876413" y="1741651"/>
            <a:ext cx="2633472" cy="3392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50" y="1457550"/>
            <a:ext cx="1120368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7815"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67815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600200" lvl="3" indent="-228600">
              <a:spcAft>
                <a:spcPts val="0"/>
              </a:spcAft>
              <a:buSzPts val="1800"/>
              <a:buFont typeface="Wingdings" panose="05000000000000000000" pitchFamily="2" charset="2"/>
              <a:buChar char=""/>
              <a:tabLst>
                <a:tab pos="1393825" algn="l"/>
                <a:tab pos="139446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Тактильная</a:t>
            </a:r>
            <a:r>
              <a:rPr lang="ru-RU" spc="-60" dirty="0" smtClean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разминка</a:t>
            </a:r>
          </a:p>
          <a:p>
            <a:pPr marL="1600200" lvl="3" indent="-228600">
              <a:spcBef>
                <a:spcPts val="117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"/>
              <a:tabLst>
                <a:tab pos="1393825" algn="l"/>
                <a:tab pos="1394460" algn="l"/>
              </a:tabLst>
            </a:pP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Создание</a:t>
            </a:r>
            <a:r>
              <a:rPr lang="ru-RU" spc="-50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сказочной</a:t>
            </a:r>
            <a:r>
              <a:rPr lang="ru-RU" spc="-50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ситуации</a:t>
            </a:r>
          </a:p>
          <a:p>
            <a:pPr marL="1600200" lvl="3" indent="-228600">
              <a:spcBef>
                <a:spcPts val="117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"/>
              <a:tabLst>
                <a:tab pos="1393825" algn="l"/>
                <a:tab pos="1394460" algn="l"/>
              </a:tabLst>
            </a:pP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Практическое</a:t>
            </a:r>
            <a:r>
              <a:rPr lang="ru-RU" spc="-45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задание</a:t>
            </a:r>
            <a:r>
              <a:rPr lang="ru-RU" spc="-25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</a:t>
            </a:r>
            <a:r>
              <a:rPr lang="ru-RU" spc="-45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сюжету</a:t>
            </a:r>
          </a:p>
          <a:p>
            <a:pPr marL="1600200" lvl="3" indent="-228600">
              <a:spcBef>
                <a:spcPts val="1175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"/>
              <a:tabLst>
                <a:tab pos="1393825" algn="l"/>
                <a:tab pos="1394460" algn="l"/>
              </a:tabLst>
            </a:pP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Поощрение</a:t>
            </a:r>
            <a:r>
              <a:rPr lang="ru-RU" spc="-35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детей</a:t>
            </a:r>
            <a:r>
              <a:rPr lang="ru-RU" spc="-40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</a:t>
            </a:r>
            <a:r>
              <a:rPr lang="ru-RU" spc="-35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помощь</a:t>
            </a:r>
            <a:r>
              <a:rPr lang="ru-RU" spc="-35" dirty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героям песочной страны.</a:t>
            </a:r>
            <a:endParaRPr lang="ru-RU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894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9887" y="447227"/>
            <a:ext cx="10068687" cy="323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Существенно усиливается желание ребенка узнавать что-то новое, экспериментировать и работать самостоятельно.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гармонично и интенсивно развиваются все познавательные функции (восприятие, память, внимание, мышление, а также речь 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моторика).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Совершенствуется развитие предметно-игровой деятельности, что в дальнейшем способствует развитию сюжетно-ролевой игры и коммуникативных навыков ребенка.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Создается комфортная обстановка для пребывания детей в группе во время прохождения периода адаптации, период адаптации проходит легче.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Устанавливаются доверительные отношения между ребенком, педагогом и родителями.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3"/>
          <a:stretch/>
        </p:blipFill>
        <p:spPr>
          <a:xfrm>
            <a:off x="3168778" y="3686255"/>
            <a:ext cx="2106168" cy="3136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11409"/>
          <a:stretch/>
        </p:blipFill>
        <p:spPr>
          <a:xfrm>
            <a:off x="7081457" y="3686255"/>
            <a:ext cx="2112264" cy="29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5" y="305099"/>
            <a:ext cx="10795377" cy="363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Реализацию 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осуществляем в пять этапов:</a:t>
            </a: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 проекта</a:t>
            </a:r>
            <a:r>
              <a:rPr lang="ru-RU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подготовительный.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родителями будущих воспитанников;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прогнозирование и планирование процесса адаптации каждого воспитанника.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собрание для родителей, анкетирование родителей «Готов ли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 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поступлению в детский сад?»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важно наладить доброжелательные взаимоотношения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будущих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воспитанников. Анкетирование родителей позволяет педагогам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процесс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каждого ребёнка, учитывая его индивидуальные особенности.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7" t="19433" r="2717" b="30786"/>
          <a:stretch/>
        </p:blipFill>
        <p:spPr>
          <a:xfrm>
            <a:off x="785812" y="3557587"/>
            <a:ext cx="3402139" cy="3100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7733" r="-1" b="50400"/>
          <a:stretch/>
        </p:blipFill>
        <p:spPr>
          <a:xfrm>
            <a:off x="4575034" y="3557586"/>
            <a:ext cx="3450363" cy="3100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24267" b="46667"/>
          <a:stretch/>
        </p:blipFill>
        <p:spPr>
          <a:xfrm>
            <a:off x="8412480" y="3557586"/>
            <a:ext cx="3268722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871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" y="403836"/>
            <a:ext cx="112488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адаптационный.</a:t>
            </a:r>
          </a:p>
          <a:p>
            <a:pPr algn="just"/>
            <a:endParaRPr lang="ru-RU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психолого-педагогических условий для подготовки ребенка к общению, установлению доверительной связи между незнакомым взрослым (педагогом) и малышом;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поддержание радостного настроения, удовлетворение потребности ребенка в безопасности, любви и доброжелательном внимании.</a:t>
            </a: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наблюдение за игровой деятельностью детей, совместная игровая деятельность.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этот период является наиболее сложным для педагога, который должен войти в доверие к ребенку. Также он труден и для ребенка, которому нужно освоиться в новых условиях, привыкнуть к незнакомому взрослому и научиться взаимодействовать с ним.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тогда, когда между педагогом и ребенком установятся доверительные отношения, можно приступать непосредственно к адаптационно - развивающим сеансам.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 отметить, что этот этап не статичен. С приходом нового ребенка в группу адаптируется не только он, но и вместе с ним адаптируются все дети, привыкая к новому участнику игрового взаимодействия.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6263" y="4651153"/>
            <a:ext cx="3833367" cy="22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1992</TotalTime>
  <Words>2596</Words>
  <Application>Microsoft Office PowerPoint</Application>
  <PresentationFormat>Широкоэкранный</PresentationFormat>
  <Paragraphs>311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Легкий дым</vt:lpstr>
      <vt:lpstr>Муниципальное бюджетное дошкольное образовательное учреждение  «Детский сад № 94»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Игры на поверхности сухого песка  </vt:lpstr>
      <vt:lpstr>Игра «Дорожка для мышки»   </vt:lpstr>
      <vt:lpstr>Презентация PowerPoint</vt:lpstr>
      <vt:lpstr>5 этап – контрольный. Цели:  - изучение индивидуальных специфических особенностей ребенка; - проведение сравнительного анализа результатов. Форма работы: наблюдение; составление профиля развития, сравнение с прошлыми результатами. Инструментарий: карта наблюдений, сравнительный анализ результатов. Анализируя полученные результаты можно оценить качество работы, проведённой педагогами группы , педагогом-психологом и родителями воспитанников.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Приложение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«Дворник» Закапывание в песок одной руки другой поглаживающими движениями  ( «наметаем» песок одной ладонью на другую) и наоборот, осторожное очищение ладошки от песка. Выходит дворник  из ворот И словно кисть, метлу берет. И эту лицу, и ту Метлой раскрасит в чистоту!  Игра «Тесто» Поочередное движения: захват песка в кулачки, рубящие движения ребрами ладоней по песку, похлопывание ладонями по песку. С мамой тесто мы замесим, Чтоб испечь пирог нам вместе. Нужно тесто поразмять, Нужно тесто нам помять, Нужно тесто порубить И немножечко побить.</vt:lpstr>
      <vt:lpstr>Презентация PowerPoint</vt:lpstr>
      <vt:lpstr>Презентация PowerPoint</vt:lpstr>
      <vt:lpstr>           Игра «Рисование из кулачка» Набрать в кулачок песок и медленно его высыпать . Руку  при этом приподнимать и отпускать. Пусть малыш увидит, что песок ложится по-разному. Чем ниже рука, тем более темнее и плотным получится изображение, чем выше-тем размытее и прозрачнее. Усложнить игру можно, если показать малышу, что песок можно сыпать в виде линий, каракулей. Под световой стол или поднос с прозрачным дном можно помещать изображения ( прямая линия, круг, зигзаг и др).  Малышу  будет интересно их засыпать, обводя и одновременно тренируя свою руку.  Показ и действия ребенка можно сопровождать присказкой: Кулачок- волшебник, ты рисуй, рисуй, рисуй! Кулачок-волшебник, нам кружочек нарисуй! Кулачок –волшебник, нам полоску нарисуй! Кулачок-волшебник, ты зигзаг нам нарисуй! Кулачок-волшебник, ты квадрат нам нарисуй!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 94»</dc:title>
  <dc:creator>КомпЛавка Бардина 9</dc:creator>
  <cp:lastModifiedBy>КомпЛавка Бардина 9</cp:lastModifiedBy>
  <cp:revision>135</cp:revision>
  <dcterms:created xsi:type="dcterms:W3CDTF">2021-07-14T12:41:31Z</dcterms:created>
  <dcterms:modified xsi:type="dcterms:W3CDTF">2021-08-02T13:47:02Z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1208408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